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06" r:id="rId9"/>
    <p:sldId id="607" r:id="rId10"/>
    <p:sldId id="608" r:id="rId11"/>
    <p:sldId id="612" r:id="rId12"/>
    <p:sldId id="611"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4" autoAdjust="0"/>
    <p:restoredTop sz="78307"/>
  </p:normalViewPr>
  <p:slideViewPr>
    <p:cSldViewPr snapToGrid="0" showGuides="1">
      <p:cViewPr varScale="1">
        <p:scale>
          <a:sx n="182" d="100"/>
          <a:sy n="182" d="100"/>
        </p:scale>
        <p:origin x="1560" y="176"/>
      </p:cViewPr>
      <p:guideLst>
        <p:guide orient="horz" pos="1620"/>
        <p:guide pos="2880"/>
        <p:guide pos="5472"/>
        <p:guide pos="288"/>
        <p:guide orient="horz" pos="270"/>
        <p:guide orient="horz" pos="2988"/>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4/20/21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work on how to create a project and develop in general to create code that is understandable and maintainable.</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33115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good CUDA code for complex problems is not necessarily easy and making it so others will be able to understand it can be a challenge if you don’t consider a few things.</a:t>
            </a:r>
          </a:p>
          <a:p>
            <a:endParaRPr lang="en-US" dirty="0"/>
          </a:p>
          <a:p>
            <a:r>
              <a:rPr lang="en-US" dirty="0"/>
              <a:t>Two main areas that can help with understanding of your code and its performance is consideration of project structure and best practices.</a:t>
            </a:r>
          </a:p>
          <a:p>
            <a:endParaRPr lang="en-US" dirty="0"/>
          </a:p>
          <a:p>
            <a:r>
              <a:rPr lang="en-US" dirty="0"/>
              <a:t>Many of the practices that you should adopt are generally applicable to all C/C++ projects, since CUDA code is a subset of the capabilities of these languages.</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80139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project generally are structured in a very flat manner. </a:t>
            </a:r>
          </a:p>
          <a:p>
            <a:endParaRPr lang="en-US" dirty="0"/>
          </a:p>
          <a:p>
            <a:r>
              <a:rPr lang="en-US" dirty="0"/>
              <a:t>All code and header files can exist directly under the project folder.</a:t>
            </a:r>
          </a:p>
          <a:p>
            <a:endParaRPr lang="en-US" dirty="0"/>
          </a:p>
          <a:p>
            <a:r>
              <a:rPr lang="en-US" dirty="0"/>
              <a:t>While modern projects can have any number of configuration and support files, the one that should be included in all project of any language is a README.</a:t>
            </a:r>
          </a:p>
          <a:p>
            <a:endParaRPr lang="en-US" dirty="0"/>
          </a:p>
          <a:p>
            <a:r>
              <a:rPr lang="en-US" dirty="0"/>
              <a:t>It can be a simple text file or better yet a markdown file, which allows for more advanced filtering and git servers can interpret them directly.</a:t>
            </a:r>
          </a:p>
          <a:p>
            <a:endParaRPr lang="en-US" dirty="0"/>
          </a:p>
          <a:p>
            <a:r>
              <a:rPr lang="en-US" dirty="0"/>
              <a:t>The README should contain documentation of at least how to build and run the code.</a:t>
            </a:r>
          </a:p>
          <a:p>
            <a:endParaRPr lang="en-US" dirty="0"/>
          </a:p>
          <a:p>
            <a:r>
              <a:rPr lang="en-US" dirty="0"/>
              <a:t>Based on the build system that you would like to use, you will either need to create a </a:t>
            </a:r>
            <a:r>
              <a:rPr lang="en-US" dirty="0" err="1"/>
              <a:t>Makefile</a:t>
            </a:r>
            <a:r>
              <a:rPr lang="en-US" dirty="0"/>
              <a:t> for the make command or a </a:t>
            </a:r>
            <a:r>
              <a:rPr lang="en-US" dirty="0" err="1"/>
              <a:t>CMakeLists,txt</a:t>
            </a:r>
            <a:r>
              <a:rPr lang="en-US" dirty="0"/>
              <a:t> for </a:t>
            </a:r>
            <a:r>
              <a:rPr lang="en-US" dirty="0" err="1"/>
              <a:t>cmake</a:t>
            </a:r>
            <a:r>
              <a:rPr lang="en-US" dirty="0"/>
              <a:t>.</a:t>
            </a:r>
          </a:p>
          <a:p>
            <a:endParaRPr lang="en-US" dirty="0"/>
          </a:p>
          <a:p>
            <a:r>
              <a:rPr lang="en-US" dirty="0"/>
              <a:t>In this course we will use make, mostly based on the lower overhead with developing build configuration files.</a:t>
            </a:r>
          </a:p>
          <a:p>
            <a:r>
              <a:rPr lang="en-US" dirty="0"/>
              <a:t> </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148664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 truly complex project, you will need to make the folder structure of your indicative of its purpose and also to outline the modularity of source code. </a:t>
            </a:r>
          </a:p>
          <a:p>
            <a:endParaRPr lang="en-US" dirty="0"/>
          </a:p>
          <a:p>
            <a:r>
              <a:rPr lang="en-US" dirty="0"/>
              <a:t>By this I mean that the source, header, and associated test code will be reflected in any import statements.</a:t>
            </a:r>
          </a:p>
          <a:p>
            <a:endParaRPr lang="en-US" dirty="0"/>
          </a:p>
          <a:p>
            <a:r>
              <a:rPr lang="en-US" dirty="0"/>
              <a:t>You should make a practice of documenting your code, both in the code itself and in separate documents such as design documents, user documents, and any complex installation practices that are not handled by the build system.</a:t>
            </a:r>
          </a:p>
          <a:p>
            <a:endParaRPr lang="en-US" dirty="0"/>
          </a:p>
          <a:p>
            <a:r>
              <a:rPr lang="en-US" dirty="0"/>
              <a:t>A major change from the simple structure is that source and header code is separated into </a:t>
            </a:r>
            <a:r>
              <a:rPr lang="en-US" dirty="0" err="1"/>
              <a:t>src</a:t>
            </a:r>
            <a:r>
              <a:rPr lang="en-US" dirty="0"/>
              <a:t> and include folders.</a:t>
            </a:r>
          </a:p>
          <a:p>
            <a:endParaRPr lang="en-US" dirty="0"/>
          </a:p>
          <a:p>
            <a:r>
              <a:rPr lang="en-US" dirty="0"/>
              <a:t>Also it is good to organize all code that is used by other code files into files in a common directory.</a:t>
            </a:r>
          </a:p>
          <a:p>
            <a:endParaRPr lang="en-US" dirty="0"/>
          </a:p>
          <a:p>
            <a:r>
              <a:rPr lang="en-US" dirty="0"/>
              <a:t>A major reason for this is to manage cyclic dependencies.</a:t>
            </a:r>
          </a:p>
          <a:p>
            <a:endParaRPr lang="en-US" dirty="0"/>
          </a:p>
          <a:p>
            <a:r>
              <a:rPr lang="en-US" dirty="0"/>
              <a:t>if you have complex </a:t>
            </a:r>
            <a:r>
              <a:rPr lang="en-US" dirty="0" err="1"/>
              <a:t>cmake</a:t>
            </a:r>
            <a:r>
              <a:rPr lang="en-US" dirty="0"/>
              <a:t> configuration then it should be placed in its own </a:t>
            </a:r>
            <a:r>
              <a:rPr lang="en-US" dirty="0" err="1"/>
              <a:t>cmake</a:t>
            </a:r>
            <a:r>
              <a:rPr lang="en-US" dirty="0"/>
              <a:t> folder, to keep the main project folder unpolluted by non source code.</a:t>
            </a:r>
          </a:p>
          <a:p>
            <a:endParaRPr lang="en-US" dirty="0"/>
          </a:p>
          <a:p>
            <a:r>
              <a:rPr lang="en-US" dirty="0"/>
              <a:t>Of course if you are using make then the </a:t>
            </a:r>
            <a:r>
              <a:rPr lang="en-US" dirty="0" err="1"/>
              <a:t>Makefile</a:t>
            </a:r>
            <a:r>
              <a:rPr lang="en-US" dirty="0"/>
              <a:t> is all that you need.</a:t>
            </a:r>
          </a:p>
          <a:p>
            <a:endParaRPr lang="en-US" dirty="0"/>
          </a:p>
          <a:p>
            <a:r>
              <a:rPr lang="en-US" dirty="0"/>
              <a:t>Yet again always create a README with a minimum amount of documentation of how to build and execute code.</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397609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scaling can be measured by Amdahl’s, algorithms are easily parallelizable, and this should be the first consideration.</a:t>
            </a:r>
          </a:p>
          <a:p>
            <a:endParaRPr lang="en-US" dirty="0"/>
          </a:p>
          <a:p>
            <a:r>
              <a:rPr lang="en-US" dirty="0"/>
              <a:t>Examples of this can be unrolling for loops to be executed on a per thread basis.</a:t>
            </a:r>
          </a:p>
          <a:p>
            <a:endParaRPr lang="en-US" dirty="0"/>
          </a:p>
          <a:p>
            <a:r>
              <a:rPr lang="en-US" dirty="0"/>
              <a:t>Weak scaling is when increasing the number of processors does not necessarily have a linear effect on performance.</a:t>
            </a:r>
          </a:p>
          <a:p>
            <a:endParaRPr lang="en-US" dirty="0"/>
          </a:p>
          <a:p>
            <a:r>
              <a:rPr lang="en-US" dirty="0"/>
              <a:t>Consider this when you need to process the same data points by multiple threads, such as a image filters, more threads mean faster performance but you cannot divide the data up to map 1 to 1 with number of threads.</a:t>
            </a:r>
          </a:p>
          <a:p>
            <a:endParaRPr lang="en-US" dirty="0"/>
          </a:p>
          <a:p>
            <a:r>
              <a:rPr lang="en-US" dirty="0"/>
              <a:t>Memory optimizations can have an effect but the difference in speeds between data types is not orders of magnitude between different types and often faster memory (registers) are limited by the number of threads and available resources, so it is a good way to make your code run faster but don’t expect it to make bad code or hard algorithms run in constant time.</a:t>
            </a:r>
          </a:p>
          <a:p>
            <a:endParaRPr lang="en-US" dirty="0"/>
          </a:p>
          <a:p>
            <a:r>
              <a:rPr lang="en-US" dirty="0"/>
              <a:t>A very important thing to know is that branching in if, do-while, etc. types of branching can be really costly.  This is because if one the 16 threads that make up a half warp (warps make up blocks), is in a different branch then that half warp will pretty much run twice as long.</a:t>
            </a:r>
          </a:p>
          <a:p>
            <a:endParaRPr lang="en-US" dirty="0"/>
          </a:p>
          <a:p>
            <a:r>
              <a:rPr lang="en-US" dirty="0"/>
              <a:t>So avoid casually branching.  A way to handle this is to preprocess input data to fall along half warp bounds.  This could be taking code that operates on even and odd data differently and moving evens and odds to the 1</a:t>
            </a:r>
            <a:r>
              <a:rPr lang="en-US" baseline="30000" dirty="0"/>
              <a:t>st</a:t>
            </a:r>
            <a:r>
              <a:rPr lang="en-US" dirty="0"/>
              <a:t>/2</a:t>
            </a:r>
            <a:r>
              <a:rPr lang="en-US" baseline="30000" dirty="0"/>
              <a:t>nd</a:t>
            </a:r>
            <a:r>
              <a:rPr lang="en-US" dirty="0"/>
              <a:t> half of input data.</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89094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Profiling your code is a great way to identify memory bottlenecks, sections of code that are underperforming, etc.</a:t>
            </a:r>
          </a:p>
          <a:p>
            <a:endParaRPr lang="en-US" dirty="0"/>
          </a:p>
          <a:p>
            <a:r>
              <a:rPr lang="en-US" dirty="0"/>
              <a:t>Testing your code through out the development processes, will find bugs and other issues earlier, which can save your project.</a:t>
            </a:r>
          </a:p>
          <a:p>
            <a:endParaRPr lang="en-US" dirty="0"/>
          </a:p>
          <a:p>
            <a:r>
              <a:rPr lang="en-US" dirty="0"/>
              <a:t>If you cannot write CUDA code for all sections of your code or as a interim solution consider using compilers such as </a:t>
            </a:r>
            <a:r>
              <a:rPr lang="en-US" dirty="0" err="1"/>
              <a:t>OpenACC</a:t>
            </a:r>
            <a:r>
              <a:rPr lang="en-US" dirty="0"/>
              <a:t> to make portions of your code instantly use the GPU code, commonly using pragma around for loops.</a:t>
            </a:r>
          </a:p>
          <a:p>
            <a:endParaRPr lang="en-US" dirty="0"/>
          </a:p>
          <a:p>
            <a:r>
              <a:rPr lang="en-US" dirty="0"/>
              <a:t>Lastly, but not least, outputting performance metrics as part of the execution of your code, this can show how your code performs in different situations and how well </a:t>
            </a:r>
            <a:r>
              <a:rPr lang="en-US"/>
              <a:t>it scales.</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1577405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8274691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69833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 id="2147484090"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nvidia.com/cuda/cuda-c-best-practices-guide/index.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488"/>
            <a:ext cx="8219053" cy="366706"/>
          </a:xfrm>
        </p:spPr>
        <p:txBody>
          <a:bodyPr>
            <a:normAutofit lnSpcReduction="10000"/>
          </a:bodyPr>
          <a:lstStyle/>
          <a:p>
            <a:r>
              <a:rPr lang="en-US" dirty="0"/>
              <a:t>CUDA Project Structure and Best Practices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DE2D9-CA44-4C46-BA09-4031A2EAE756}"/>
              </a:ext>
            </a:extLst>
          </p:cNvPr>
          <p:cNvSpPr>
            <a:spLocks noGrp="1"/>
          </p:cNvSpPr>
          <p:nvPr>
            <p:ph type="title"/>
          </p:nvPr>
        </p:nvSpPr>
        <p:spPr/>
        <p:txBody>
          <a:bodyPr/>
          <a:lstStyle/>
          <a:p>
            <a:r>
              <a:rPr lang="en-US" dirty="0"/>
              <a:t>How to Write Good CUDA Code</a:t>
            </a:r>
          </a:p>
        </p:txBody>
      </p:sp>
      <p:sp>
        <p:nvSpPr>
          <p:cNvPr id="3" name="Text Placeholder 2">
            <a:extLst>
              <a:ext uri="{FF2B5EF4-FFF2-40B4-BE49-F238E27FC236}">
                <a16:creationId xmlns:a16="http://schemas.microsoft.com/office/drawing/2014/main" id="{4B2FE0EE-3B4C-F94C-B183-3B792A0B0E93}"/>
              </a:ext>
            </a:extLst>
          </p:cNvPr>
          <p:cNvSpPr>
            <a:spLocks noGrp="1"/>
          </p:cNvSpPr>
          <p:nvPr>
            <p:ph type="body" sz="quarter" idx="16"/>
          </p:nvPr>
        </p:nvSpPr>
        <p:spPr/>
        <p:txBody>
          <a:bodyPr/>
          <a:lstStyle/>
          <a:p>
            <a:r>
              <a:rPr lang="en-US" dirty="0"/>
              <a:t>Project Structure</a:t>
            </a:r>
          </a:p>
          <a:p>
            <a:r>
              <a:rPr lang="en-US" dirty="0"/>
              <a:t>Best Practices</a:t>
            </a:r>
          </a:p>
        </p:txBody>
      </p:sp>
    </p:spTree>
    <p:extLst>
      <p:ext uri="{BB962C8B-B14F-4D97-AF65-F5344CB8AC3E}">
        <p14:creationId xmlns:p14="http://schemas.microsoft.com/office/powerpoint/2010/main" val="362976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8BF2-8C8A-3C41-85DA-CD9167D4F679}"/>
              </a:ext>
            </a:extLst>
          </p:cNvPr>
          <p:cNvSpPr>
            <a:spLocks noGrp="1"/>
          </p:cNvSpPr>
          <p:nvPr>
            <p:ph type="title"/>
          </p:nvPr>
        </p:nvSpPr>
        <p:spPr/>
        <p:txBody>
          <a:bodyPr/>
          <a:lstStyle/>
          <a:p>
            <a:r>
              <a:rPr lang="en-US" dirty="0"/>
              <a:t>CUDA Simple Project Structure</a:t>
            </a:r>
          </a:p>
        </p:txBody>
      </p:sp>
      <p:sp>
        <p:nvSpPr>
          <p:cNvPr id="3" name="Text Placeholder 2">
            <a:extLst>
              <a:ext uri="{FF2B5EF4-FFF2-40B4-BE49-F238E27FC236}">
                <a16:creationId xmlns:a16="http://schemas.microsoft.com/office/drawing/2014/main" id="{0976A05F-7414-BA48-9287-E26A76A1717D}"/>
              </a:ext>
            </a:extLst>
          </p:cNvPr>
          <p:cNvSpPr>
            <a:spLocks noGrp="1"/>
          </p:cNvSpPr>
          <p:nvPr>
            <p:ph type="body" sz="quarter" idx="16"/>
          </p:nvPr>
        </p:nvSpPr>
        <p:spPr/>
        <p:txBody>
          <a:bodyPr/>
          <a:lstStyle/>
          <a:p>
            <a:r>
              <a:rPr lang="en-US" dirty="0"/>
              <a:t>Flat code with a single entry point (main function) and using make/</a:t>
            </a:r>
            <a:r>
              <a:rPr lang="en-US" dirty="0" err="1"/>
              <a:t>cmake</a:t>
            </a:r>
            <a:r>
              <a:rPr lang="en-US" dirty="0"/>
              <a:t> should have the following structure:</a:t>
            </a:r>
          </a:p>
          <a:p>
            <a:pPr marL="0" indent="0">
              <a:buNone/>
            </a:pPr>
            <a:r>
              <a:rPr lang="en-US" dirty="0"/>
              <a:t>project/</a:t>
            </a:r>
          </a:p>
          <a:p>
            <a:pPr marL="0" indent="0">
              <a:buNone/>
            </a:pPr>
            <a:r>
              <a:rPr lang="en-US" dirty="0"/>
              <a:t>	</a:t>
            </a:r>
            <a:r>
              <a:rPr lang="en-US" dirty="0" err="1"/>
              <a:t>main.cpp</a:t>
            </a:r>
            <a:endParaRPr lang="en-US" dirty="0"/>
          </a:p>
          <a:p>
            <a:pPr marL="0" indent="0">
              <a:buNone/>
            </a:pPr>
            <a:r>
              <a:rPr lang="en-US" dirty="0"/>
              <a:t>	</a:t>
            </a:r>
            <a:r>
              <a:rPr lang="en-US" dirty="0" err="1"/>
              <a:t>main.h</a:t>
            </a:r>
            <a:endParaRPr lang="en-US" dirty="0"/>
          </a:p>
          <a:p>
            <a:pPr marL="0" indent="0">
              <a:buNone/>
            </a:pPr>
            <a:r>
              <a:rPr lang="en-US" dirty="0"/>
              <a:t>	</a:t>
            </a:r>
            <a:r>
              <a:rPr lang="en-US" dirty="0" err="1"/>
              <a:t>Makefile</a:t>
            </a:r>
            <a:r>
              <a:rPr lang="en-US" dirty="0"/>
              <a:t> / </a:t>
            </a:r>
            <a:r>
              <a:rPr lang="en-US" dirty="0" err="1"/>
              <a:t>CMakeLists.txt</a:t>
            </a:r>
            <a:endParaRPr lang="en-US" dirty="0"/>
          </a:p>
          <a:p>
            <a:pPr marL="0" indent="0">
              <a:buNone/>
            </a:pPr>
            <a:r>
              <a:rPr lang="en-US" dirty="0"/>
              <a:t>	README or </a:t>
            </a:r>
            <a:r>
              <a:rPr lang="en-US" dirty="0" err="1"/>
              <a:t>README.md</a:t>
            </a:r>
            <a:endParaRPr lang="en-US" dirty="0"/>
          </a:p>
          <a:p>
            <a:pPr marL="0" indent="0">
              <a:buNone/>
            </a:pPr>
            <a:r>
              <a:rPr lang="en-US" dirty="0"/>
              <a:t>	</a:t>
            </a:r>
          </a:p>
        </p:txBody>
      </p:sp>
    </p:spTree>
    <p:extLst>
      <p:ext uri="{BB962C8B-B14F-4D97-AF65-F5344CB8AC3E}">
        <p14:creationId xmlns:p14="http://schemas.microsoft.com/office/powerpoint/2010/main" val="103127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8BF2-8C8A-3C41-85DA-CD9167D4F679}"/>
              </a:ext>
            </a:extLst>
          </p:cNvPr>
          <p:cNvSpPr>
            <a:spLocks noGrp="1"/>
          </p:cNvSpPr>
          <p:nvPr>
            <p:ph type="title"/>
          </p:nvPr>
        </p:nvSpPr>
        <p:spPr/>
        <p:txBody>
          <a:bodyPr/>
          <a:lstStyle/>
          <a:p>
            <a:r>
              <a:rPr lang="en-US" dirty="0"/>
              <a:t>CUDA Hierarchical Project Structure</a:t>
            </a:r>
          </a:p>
        </p:txBody>
      </p:sp>
      <p:sp>
        <p:nvSpPr>
          <p:cNvPr id="3" name="Text Placeholder 2">
            <a:extLst>
              <a:ext uri="{FF2B5EF4-FFF2-40B4-BE49-F238E27FC236}">
                <a16:creationId xmlns:a16="http://schemas.microsoft.com/office/drawing/2014/main" id="{0976A05F-7414-BA48-9287-E26A76A1717D}"/>
              </a:ext>
            </a:extLst>
          </p:cNvPr>
          <p:cNvSpPr>
            <a:spLocks noGrp="1"/>
          </p:cNvSpPr>
          <p:nvPr>
            <p:ph type="body" sz="quarter" idx="16"/>
          </p:nvPr>
        </p:nvSpPr>
        <p:spPr>
          <a:xfrm>
            <a:off x="533919" y="1390650"/>
            <a:ext cx="8085415" cy="3371850"/>
          </a:xfrm>
        </p:spPr>
        <p:txBody>
          <a:bodyPr/>
          <a:lstStyle/>
          <a:p>
            <a:r>
              <a:rPr lang="en-US" dirty="0"/>
              <a:t>Flat code with a single entry point (main function) and using make/</a:t>
            </a:r>
            <a:r>
              <a:rPr lang="en-US" dirty="0" err="1"/>
              <a:t>cmake</a:t>
            </a:r>
            <a:r>
              <a:rPr lang="en-US" dirty="0"/>
              <a:t> should have the following structure:</a:t>
            </a:r>
          </a:p>
          <a:p>
            <a:pPr marL="0" indent="0">
              <a:buNone/>
            </a:pPr>
            <a:r>
              <a:rPr lang="en-US" sz="1200" dirty="0"/>
              <a:t>project/</a:t>
            </a:r>
            <a:br>
              <a:rPr lang="en-US" sz="1200" dirty="0"/>
            </a:br>
            <a:r>
              <a:rPr lang="en-US" sz="1200" dirty="0"/>
              <a:t>	</a:t>
            </a:r>
            <a:r>
              <a:rPr lang="en-US" sz="1200" dirty="0" err="1"/>
              <a:t>cmake</a:t>
            </a:r>
            <a:r>
              <a:rPr lang="en-US" sz="1200" dirty="0"/>
              <a:t>/</a:t>
            </a:r>
            <a:br>
              <a:rPr lang="en-US" sz="1200" dirty="0"/>
            </a:br>
            <a:r>
              <a:rPr lang="en-US" sz="1200" dirty="0"/>
              <a:t>	docs/</a:t>
            </a:r>
            <a:br>
              <a:rPr lang="en-US" sz="1200" dirty="0"/>
            </a:br>
            <a:r>
              <a:rPr lang="en-US" sz="1200" dirty="0"/>
              <a:t>	</a:t>
            </a:r>
            <a:r>
              <a:rPr lang="en-US" sz="1200" dirty="0" err="1"/>
              <a:t>src</a:t>
            </a:r>
            <a:r>
              <a:rPr lang="en-US" sz="1200" dirty="0"/>
              <a:t>/</a:t>
            </a:r>
            <a:br>
              <a:rPr lang="en-US" sz="1200" dirty="0"/>
            </a:br>
            <a:r>
              <a:rPr lang="en-US" sz="1200" dirty="0"/>
              <a:t>		common/</a:t>
            </a:r>
            <a:br>
              <a:rPr lang="en-US" sz="1200" dirty="0"/>
            </a:br>
            <a:r>
              <a:rPr lang="en-US" sz="1200" dirty="0"/>
              <a:t>			</a:t>
            </a:r>
            <a:r>
              <a:rPr lang="en-US" sz="1200" dirty="0" err="1"/>
              <a:t>utils.h</a:t>
            </a:r>
            <a:br>
              <a:rPr lang="en-US" sz="1200" dirty="0"/>
            </a:br>
            <a:r>
              <a:rPr lang="en-US" sz="1200" dirty="0"/>
              <a:t>		</a:t>
            </a:r>
            <a:r>
              <a:rPr lang="en-US" sz="1200" dirty="0" err="1"/>
              <a:t>main.cpp</a:t>
            </a:r>
            <a:br>
              <a:rPr lang="en-US" sz="1200" dirty="0"/>
            </a:br>
            <a:r>
              <a:rPr lang="en-US" sz="1200" dirty="0"/>
              <a:t>		</a:t>
            </a:r>
            <a:r>
              <a:rPr lang="en-US" sz="1200" dirty="0" err="1"/>
              <a:t>other.cpp</a:t>
            </a:r>
            <a:br>
              <a:rPr lang="en-US" sz="1200" dirty="0"/>
            </a:br>
            <a:r>
              <a:rPr lang="en-US" sz="1200" dirty="0"/>
              <a:t>	include/</a:t>
            </a:r>
            <a:br>
              <a:rPr lang="en-US" sz="1200" dirty="0"/>
            </a:br>
            <a:r>
              <a:rPr lang="en-US" sz="1200" dirty="0"/>
              <a:t>		common/</a:t>
            </a:r>
            <a:br>
              <a:rPr lang="en-US" sz="1200" dirty="0"/>
            </a:br>
            <a:r>
              <a:rPr lang="en-US" sz="1200" dirty="0"/>
              <a:t>			</a:t>
            </a:r>
            <a:r>
              <a:rPr lang="en-US" sz="1200" dirty="0" err="1"/>
              <a:t>utils.h</a:t>
            </a:r>
            <a:br>
              <a:rPr lang="en-US" sz="1200" dirty="0"/>
            </a:br>
            <a:r>
              <a:rPr lang="en-US" sz="1200" dirty="0"/>
              <a:t>		</a:t>
            </a:r>
            <a:r>
              <a:rPr lang="en-US" sz="1200" dirty="0" err="1"/>
              <a:t>main.h</a:t>
            </a:r>
            <a:r>
              <a:rPr lang="en-US" sz="1200" dirty="0"/>
              <a:t>	</a:t>
            </a:r>
            <a:br>
              <a:rPr lang="en-US" sz="1200" dirty="0"/>
            </a:br>
            <a:r>
              <a:rPr lang="en-US" sz="1200" dirty="0"/>
              <a:t>		</a:t>
            </a:r>
            <a:r>
              <a:rPr lang="en-US" sz="1200" dirty="0" err="1"/>
              <a:t>other.h</a:t>
            </a:r>
            <a:br>
              <a:rPr lang="en-US" sz="1200" dirty="0"/>
            </a:br>
            <a:r>
              <a:rPr lang="en-US" sz="1200" dirty="0"/>
              <a:t>	tests/</a:t>
            </a:r>
            <a:br>
              <a:rPr lang="en-US" sz="1200" dirty="0"/>
            </a:br>
            <a:r>
              <a:rPr lang="en-US" sz="1200" dirty="0"/>
              <a:t>	</a:t>
            </a:r>
            <a:r>
              <a:rPr lang="en-US" sz="1200" dirty="0" err="1"/>
              <a:t>Makefile</a:t>
            </a:r>
            <a:r>
              <a:rPr lang="en-US" sz="1200" dirty="0"/>
              <a:t> or </a:t>
            </a:r>
            <a:r>
              <a:rPr lang="en-US" sz="1200" dirty="0" err="1"/>
              <a:t>CMakeLists.txt</a:t>
            </a:r>
            <a:br>
              <a:rPr lang="en-US" sz="1200" dirty="0"/>
            </a:br>
            <a:r>
              <a:rPr lang="en-US" sz="1200" dirty="0"/>
              <a:t>	README or </a:t>
            </a:r>
            <a:r>
              <a:rPr lang="en-US" sz="1200" dirty="0" err="1"/>
              <a:t>README.md</a:t>
            </a:r>
            <a:endParaRPr lang="en-US" sz="1200" dirty="0"/>
          </a:p>
          <a:p>
            <a:pPr marL="0" indent="0">
              <a:buNone/>
            </a:pPr>
            <a:r>
              <a:rPr lang="en-US" sz="1200" dirty="0"/>
              <a:t>	</a:t>
            </a:r>
          </a:p>
        </p:txBody>
      </p:sp>
    </p:spTree>
    <p:extLst>
      <p:ext uri="{BB962C8B-B14F-4D97-AF65-F5344CB8AC3E}">
        <p14:creationId xmlns:p14="http://schemas.microsoft.com/office/powerpoint/2010/main" val="243113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FC40-A8D0-5D42-B7E2-FC87CCE94724}"/>
              </a:ext>
            </a:extLst>
          </p:cNvPr>
          <p:cNvSpPr>
            <a:spLocks noGrp="1"/>
          </p:cNvSpPr>
          <p:nvPr>
            <p:ph type="title"/>
          </p:nvPr>
        </p:nvSpPr>
        <p:spPr/>
        <p:txBody>
          <a:bodyPr/>
          <a:lstStyle/>
          <a:p>
            <a:r>
              <a:rPr lang="en-US" dirty="0"/>
              <a:t>CUDA Coding Best Practices</a:t>
            </a:r>
          </a:p>
        </p:txBody>
      </p:sp>
      <p:sp>
        <p:nvSpPr>
          <p:cNvPr id="3" name="Text Placeholder 2">
            <a:extLst>
              <a:ext uri="{FF2B5EF4-FFF2-40B4-BE49-F238E27FC236}">
                <a16:creationId xmlns:a16="http://schemas.microsoft.com/office/drawing/2014/main" id="{91222F61-5BE5-7C42-BA27-4FDBB6AD58D2}"/>
              </a:ext>
            </a:extLst>
          </p:cNvPr>
          <p:cNvSpPr>
            <a:spLocks noGrp="1"/>
          </p:cNvSpPr>
          <p:nvPr>
            <p:ph type="body" sz="quarter" idx="16"/>
          </p:nvPr>
        </p:nvSpPr>
        <p:spPr/>
        <p:txBody>
          <a:bodyPr/>
          <a:lstStyle/>
          <a:p>
            <a:r>
              <a:rPr lang="en-US" sz="2000" dirty="0"/>
              <a:t>When putting code on the GPU consider strong and week scaling strategies</a:t>
            </a:r>
          </a:p>
          <a:p>
            <a:r>
              <a:rPr lang="en-US" sz="2000" dirty="0"/>
              <a:t>Consider memory optimizations, though they may not result in a huge performance improvement</a:t>
            </a:r>
          </a:p>
          <a:p>
            <a:r>
              <a:rPr lang="en-US" sz="2000" dirty="0"/>
              <a:t>Minimize and carefully design branching in CUDA </a:t>
            </a:r>
            <a:r>
              <a:rPr lang="en-US" sz="2000" dirty="0" err="1"/>
              <a:t>codeWhen</a:t>
            </a:r>
            <a:r>
              <a:rPr lang="en-US" sz="2000" dirty="0"/>
              <a:t> possible use CUDA advanced libraries, they are optimized for parallelization</a:t>
            </a:r>
          </a:p>
        </p:txBody>
      </p:sp>
      <p:sp>
        <p:nvSpPr>
          <p:cNvPr id="4" name="TextBox 3">
            <a:extLst>
              <a:ext uri="{FF2B5EF4-FFF2-40B4-BE49-F238E27FC236}">
                <a16:creationId xmlns:a16="http://schemas.microsoft.com/office/drawing/2014/main" id="{CAA0122D-EFEE-E749-99B8-0719DCF204BB}"/>
              </a:ext>
            </a:extLst>
          </p:cNvPr>
          <p:cNvSpPr txBox="1"/>
          <p:nvPr/>
        </p:nvSpPr>
        <p:spPr>
          <a:xfrm>
            <a:off x="457200"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696747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FC40-A8D0-5D42-B7E2-FC87CCE94724}"/>
              </a:ext>
            </a:extLst>
          </p:cNvPr>
          <p:cNvSpPr>
            <a:spLocks noGrp="1"/>
          </p:cNvSpPr>
          <p:nvPr>
            <p:ph type="title"/>
          </p:nvPr>
        </p:nvSpPr>
        <p:spPr/>
        <p:txBody>
          <a:bodyPr/>
          <a:lstStyle/>
          <a:p>
            <a:r>
              <a:rPr lang="en-US" dirty="0"/>
              <a:t>CUDA Performance Best Practices</a:t>
            </a:r>
          </a:p>
        </p:txBody>
      </p:sp>
      <p:sp>
        <p:nvSpPr>
          <p:cNvPr id="3" name="Text Placeholder 2">
            <a:extLst>
              <a:ext uri="{FF2B5EF4-FFF2-40B4-BE49-F238E27FC236}">
                <a16:creationId xmlns:a16="http://schemas.microsoft.com/office/drawing/2014/main" id="{91222F61-5BE5-7C42-BA27-4FDBB6AD58D2}"/>
              </a:ext>
            </a:extLst>
          </p:cNvPr>
          <p:cNvSpPr>
            <a:spLocks noGrp="1"/>
          </p:cNvSpPr>
          <p:nvPr>
            <p:ph type="body" sz="quarter" idx="16"/>
          </p:nvPr>
        </p:nvSpPr>
        <p:spPr/>
        <p:txBody>
          <a:bodyPr/>
          <a:lstStyle/>
          <a:p>
            <a:r>
              <a:rPr lang="en-US" sz="2000" dirty="0"/>
              <a:t>Profile your code – consider tools such as </a:t>
            </a:r>
            <a:r>
              <a:rPr lang="en-US" sz="2000" dirty="0" err="1"/>
              <a:t>nvprof</a:t>
            </a:r>
            <a:r>
              <a:rPr lang="en-US" sz="2000" dirty="0"/>
              <a:t> or </a:t>
            </a:r>
            <a:r>
              <a:rPr lang="en-US" sz="2000" dirty="0" err="1"/>
              <a:t>gprof</a:t>
            </a:r>
            <a:endParaRPr lang="en-US" sz="2000" dirty="0"/>
          </a:p>
          <a:p>
            <a:r>
              <a:rPr lang="en-US" sz="2000" dirty="0"/>
              <a:t>Test your code – preferably with unit tests</a:t>
            </a:r>
          </a:p>
          <a:p>
            <a:r>
              <a:rPr lang="en-US" sz="2000" dirty="0"/>
              <a:t>If you don’t want to rewrite all of your sequential code consider parallelizing compilers such as </a:t>
            </a:r>
            <a:r>
              <a:rPr lang="en-US" sz="2000" dirty="0" err="1"/>
              <a:t>OpenACC</a:t>
            </a:r>
            <a:r>
              <a:rPr lang="en-US" sz="2000" dirty="0"/>
              <a:t>.</a:t>
            </a:r>
          </a:p>
          <a:p>
            <a:r>
              <a:rPr lang="en-US" sz="2000" dirty="0"/>
              <a:t>Generate performance metrics to compare against sequential implementations</a:t>
            </a:r>
          </a:p>
        </p:txBody>
      </p:sp>
      <p:sp>
        <p:nvSpPr>
          <p:cNvPr id="4" name="TextBox 3">
            <a:extLst>
              <a:ext uri="{FF2B5EF4-FFF2-40B4-BE49-F238E27FC236}">
                <a16:creationId xmlns:a16="http://schemas.microsoft.com/office/drawing/2014/main" id="{CAA0122D-EFEE-E749-99B8-0719DCF204BB}"/>
              </a:ext>
            </a:extLst>
          </p:cNvPr>
          <p:cNvSpPr txBox="1"/>
          <p:nvPr/>
        </p:nvSpPr>
        <p:spPr>
          <a:xfrm>
            <a:off x="457200"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5165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DDB74-017E-5C4D-8647-93F7A8C2197A}"/>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2021. </a:t>
            </a:r>
            <a:r>
              <a:rPr lang="en-US" dirty="0" err="1"/>
              <a:t>nvidia.com</a:t>
            </a:r>
            <a:r>
              <a:rPr lang="en-US" dirty="0"/>
              <a:t> CUDA C Best Practices.</a:t>
            </a:r>
            <a:r>
              <a:rPr lang="en-US" i="1" dirty="0"/>
              <a:t> </a:t>
            </a:r>
            <a:r>
              <a:rPr lang="en-US" dirty="0"/>
              <a:t>Retrieved from </a:t>
            </a:r>
            <a:r>
              <a:rPr lang="en-US" dirty="0">
                <a:hlinkClick r:id="rId3"/>
              </a:rPr>
              <a:t>https://docs.nvidia.com/cuda/cuda-c-best-practices-guide/index.html</a:t>
            </a:r>
            <a:r>
              <a:rPr lang="en-US" dirty="0"/>
              <a:t>.</a:t>
            </a:r>
          </a:p>
          <a:p>
            <a:endParaRPr lang="en-US" dirty="0"/>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AAB8DFE-79F5-F04A-9CB9-85EC938E80CB}"/>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533A1E65-D138-5E42-8283-D5DFED7E00A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C9195C4-32ED-1840-BB21-16BBC00D9F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1BBFDC-65B7-4DBD-A4BC-56F619EE0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schemas.microsoft.com/office/infopath/2007/PartnerControls"/>
    <ds:schemaRef ds:uri="http://purl.org/dc/elements/1.1/"/>
    <ds:schemaRef ds:uri="fc700d6a-14c8-4431-87f0-1eb34fcb9ecc"/>
    <ds:schemaRef ds:uri="http://schemas.microsoft.com/office/2006/documentManagement/types"/>
    <ds:schemaRef ds:uri="http://www.w3.org/XML/1998/namespace"/>
    <ds:schemaRef ds:uri="http://purl.org/dc/terms/"/>
    <ds:schemaRef ds:uri="http://schemas.openxmlformats.org/package/2006/metadata/core-properties"/>
    <ds:schemaRef ds:uri="051abd47-9546-4a61-92e9-da62ec2358b6"/>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952</TotalTime>
  <Words>1204</Words>
  <Application>Microsoft Macintosh PowerPoint</Application>
  <PresentationFormat>On-screen Show (16:9)</PresentationFormat>
  <Paragraphs>94</Paragraphs>
  <Slides>8</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vt:i4>
      </vt:variant>
    </vt:vector>
  </HeadingPairs>
  <TitlesOfParts>
    <vt:vector size="20"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How to Write Good CUDA Code</vt:lpstr>
      <vt:lpstr>CUDA Simple Project Structure</vt:lpstr>
      <vt:lpstr>CUDA Hierarchical Project Structure</vt:lpstr>
      <vt:lpstr>CUDA Coding Best Practices</vt:lpstr>
      <vt:lpstr>CUDA Performance Best Practices</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Chance Pascale</dc:creator>
  <cp:lastModifiedBy>Chance Pascale</cp:lastModifiedBy>
  <cp:revision>11</cp:revision>
  <dcterms:created xsi:type="dcterms:W3CDTF">2021-02-07T17:30:13Z</dcterms:created>
  <dcterms:modified xsi:type="dcterms:W3CDTF">2021-04-21T01:22:41Z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